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14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038B3-ED6A-4024-90AF-9F54198D8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8CE67-2C26-423D-82B3-0EB094E55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90C74-B8EB-4FD1-AEBD-03FD0A2CB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F7648-535A-4BF1-9447-28E874EE0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134DB-8BA1-4365-BE98-AE216A22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DEABA-0B23-47C4-BAD9-E1ACE28E9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E4264-F930-47E4-B7C0-688EDC7C8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0491D-EAFB-492F-9CE0-43005B850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3BB6B-2252-4120-91E7-1D9CAD3562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6590C-76B9-4B1F-8AC0-47ABE30A3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4909F-1023-4B91-B106-C73CF3F00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9F45F-0309-4435-A3E0-7A23963F9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4CCF9-1D91-432D-BE3B-0441871B7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9C50A8-FEE8-4C43-B812-C1A64109D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3429000"/>
          </a:xfrm>
        </p:spPr>
        <p:txBody>
          <a:bodyPr/>
          <a:lstStyle/>
          <a:p>
            <a:pPr eaLnBrk="1" hangingPunct="1"/>
            <a:r>
              <a:rPr lang="en-US" smtClean="0"/>
              <a:t>                                                                                                                         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2514600" y="2667000"/>
            <a:ext cx="4267200" cy="838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Arial"/>
                <a:cs typeface="Arial"/>
              </a:rPr>
              <a:t>Bài giảng </a:t>
            </a: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3124200" y="3352800"/>
            <a:ext cx="28956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Toán 4</a:t>
            </a:r>
          </a:p>
        </p:txBody>
      </p:sp>
      <p:pic>
        <p:nvPicPr>
          <p:cNvPr id="3079" name="Picture 7" descr="WB01301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81000"/>
            <a:ext cx="8382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J01754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4608085">
            <a:off x="6670675" y="760413"/>
            <a:ext cx="2514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9" descr="J017542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69013" y="5105400"/>
            <a:ext cx="3657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J017542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267668">
            <a:off x="725488" y="2735263"/>
            <a:ext cx="1828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Title 1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  <p:bldP spid="307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438400"/>
            <a:ext cx="8229600" cy="36115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2590800" y="533400"/>
            <a:ext cx="4267200" cy="1676400"/>
          </a:xfrm>
          <a:prstGeom prst="irregularSeal1">
            <a:avLst/>
          </a:prstGeom>
          <a:solidFill>
            <a:srgbClr val="CC99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Luyện tập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057400" y="59436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762000" y="3276600"/>
            <a:ext cx="990600" cy="1447800"/>
          </a:xfrm>
          <a:prstGeom prst="rightArrowCallout">
            <a:avLst>
              <a:gd name="adj1" fmla="val 36538"/>
              <a:gd name="adj2" fmla="val 36538"/>
              <a:gd name="adj3" fmla="val 16667"/>
              <a:gd name="adj4" fmla="val 66667"/>
            </a:avLst>
          </a:prstGeom>
          <a:solidFill>
            <a:srgbClr val="CCFFCC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14400" y="33528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D60093"/>
                </a:solidFill>
              </a:rPr>
              <a:t>&gt;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914400" y="37338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D60093"/>
                </a:solidFill>
              </a:rPr>
              <a:t>&lt;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838200" y="4114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 </a:t>
            </a:r>
            <a:r>
              <a:rPr lang="en-US" sz="2800" b="1">
                <a:solidFill>
                  <a:srgbClr val="D60093"/>
                </a:solidFill>
              </a:rPr>
              <a:t>=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295400" y="37338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D60093"/>
                </a:solidFill>
              </a:rPr>
              <a:t>?</a:t>
            </a:r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1828800" y="2895600"/>
            <a:ext cx="5562600" cy="2362200"/>
          </a:xfrm>
          <a:prstGeom prst="ellipse">
            <a:avLst/>
          </a:prstGeom>
          <a:solidFill>
            <a:srgbClr val="FFFF99"/>
          </a:solidFill>
          <a:ln w="28575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/>
          </a:p>
          <a:p>
            <a:r>
              <a:rPr lang="en-US" sz="2400"/>
              <a:t>  </a:t>
            </a:r>
          </a:p>
          <a:p>
            <a:r>
              <a:rPr lang="en-US" sz="2800">
                <a:solidFill>
                  <a:srgbClr val="0000FF"/>
                </a:solidFill>
              </a:rPr>
              <a:t>    5dag  …  50g        </a:t>
            </a:r>
          </a:p>
          <a:p>
            <a:r>
              <a:rPr lang="en-US" sz="2800">
                <a:solidFill>
                  <a:srgbClr val="0000FF"/>
                </a:solidFill>
              </a:rPr>
              <a:t>    8tấn  …   8100kg</a:t>
            </a:r>
          </a:p>
          <a:p>
            <a:r>
              <a:rPr lang="en-US" sz="2800">
                <a:solidFill>
                  <a:srgbClr val="0000FF"/>
                </a:solidFill>
              </a:rPr>
              <a:t>    4tạ30kg  …  4tạ3kg       </a:t>
            </a:r>
          </a:p>
          <a:p>
            <a:r>
              <a:rPr lang="en-US" sz="2800">
                <a:solidFill>
                  <a:srgbClr val="0000FF"/>
                </a:solidFill>
              </a:rPr>
              <a:t>   3tấn500kg  …  3500kg</a:t>
            </a:r>
            <a:r>
              <a:rPr lang="en-US" sz="2400"/>
              <a:t>          </a:t>
            </a:r>
          </a:p>
          <a:p>
            <a:endParaRPr lang="en-US" sz="2400"/>
          </a:p>
          <a:p>
            <a:endParaRPr lang="en-US" sz="2400"/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4343400" y="32004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343400" y="35814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4343400" y="40386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343400" y="4419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381000" y="381000"/>
            <a:ext cx="8382000" cy="6096000"/>
          </a:xfrm>
          <a:prstGeom prst="rect">
            <a:avLst/>
          </a:prstGeom>
          <a:noFill/>
          <a:ln w="2857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4" grpId="0" animBg="1"/>
      <p:bldP spid="1229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 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>
            <p:ph type="title"/>
          </p:nvPr>
        </p:nvSpPr>
        <p:spPr>
          <a:xfrm>
            <a:off x="2209800" y="381000"/>
            <a:ext cx="4876800" cy="1935163"/>
          </a:xfrm>
          <a:prstGeom prst="irregularSeal1">
            <a:avLst/>
          </a:prstGeom>
          <a:solidFill>
            <a:srgbClr val="CC99FF"/>
          </a:solidFill>
          <a:ln w="28575">
            <a:solidFill>
              <a:srgbClr val="FF00FF"/>
            </a:solidFill>
          </a:ln>
        </p:spPr>
        <p:txBody>
          <a:bodyPr/>
          <a:lstStyle/>
          <a:p>
            <a:pPr eaLnBrk="1" hangingPunct="1"/>
            <a:r>
              <a:rPr lang="en-US" sz="2800" smtClean="0"/>
              <a:t>Luyện tập</a:t>
            </a:r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1219200" y="2209800"/>
            <a:ext cx="6934200" cy="2362200"/>
          </a:xfrm>
          <a:prstGeom prst="flowChartPunchedTape">
            <a:avLst/>
          </a:prstGeom>
          <a:solidFill>
            <a:srgbClr val="CCFFCC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9900FF"/>
                </a:solidFill>
              </a:rPr>
              <a:t>Có 4 gói bánh, mỗi gói cân nặng 150g và 2 </a:t>
            </a:r>
          </a:p>
          <a:p>
            <a:r>
              <a:rPr lang="en-US" sz="2800">
                <a:solidFill>
                  <a:srgbClr val="9900FF"/>
                </a:solidFill>
              </a:rPr>
              <a:t>gói kẹo, mỗi gói cân nặng 200g. Hỏi có tất cả </a:t>
            </a:r>
          </a:p>
          <a:p>
            <a:r>
              <a:rPr lang="en-US" sz="2800">
                <a:solidFill>
                  <a:srgbClr val="9900FF"/>
                </a:solidFill>
              </a:rPr>
              <a:t>         mấy ki-lô-gam bánh và kẹo                                       </a:t>
            </a: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1219200" y="1981200"/>
            <a:ext cx="1219200" cy="5334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993366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9900FF"/>
                </a:solidFill>
              </a:rPr>
              <a:t>Bài 4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685800" y="2514600"/>
            <a:ext cx="2895600" cy="3810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Tóm tắt:</a:t>
            </a:r>
          </a:p>
          <a:p>
            <a:r>
              <a:rPr lang="en-US" sz="2800">
                <a:solidFill>
                  <a:srgbClr val="0000FF"/>
                </a:solidFill>
              </a:rPr>
              <a:t>Có: 4 gói bánh</a:t>
            </a:r>
          </a:p>
          <a:p>
            <a:r>
              <a:rPr lang="en-US" sz="2800">
                <a:solidFill>
                  <a:srgbClr val="0000FF"/>
                </a:solidFill>
              </a:rPr>
              <a:t>    2 gói kẹo</a:t>
            </a:r>
          </a:p>
          <a:p>
            <a:r>
              <a:rPr lang="en-US" sz="2800">
                <a:solidFill>
                  <a:srgbClr val="0000FF"/>
                </a:solidFill>
              </a:rPr>
              <a:t>1 gói bánh : 150g</a:t>
            </a:r>
          </a:p>
          <a:p>
            <a:r>
              <a:rPr lang="en-US" sz="2800">
                <a:solidFill>
                  <a:srgbClr val="0000FF"/>
                </a:solidFill>
              </a:rPr>
              <a:t>  1 gói kẹo :   200g  </a:t>
            </a:r>
          </a:p>
          <a:p>
            <a:r>
              <a:rPr lang="en-US" sz="2800">
                <a:solidFill>
                  <a:srgbClr val="0000FF"/>
                </a:solidFill>
              </a:rPr>
              <a:t>  Tất cả :  … g ?</a:t>
            </a:r>
            <a:r>
              <a:rPr lang="en-US" sz="2400"/>
              <a:t>     </a:t>
            </a:r>
          </a:p>
          <a:p>
            <a:r>
              <a:rPr lang="en-US" sz="2400"/>
              <a:t> 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581400" y="2514600"/>
            <a:ext cx="4953000" cy="3810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Bài giải</a:t>
            </a:r>
          </a:p>
          <a:p>
            <a:r>
              <a:rPr lang="en-US" sz="2800">
                <a:solidFill>
                  <a:srgbClr val="0000FF"/>
                </a:solidFill>
              </a:rPr>
              <a:t>4 gói bánh cân nặng là:</a:t>
            </a:r>
          </a:p>
          <a:p>
            <a:r>
              <a:rPr lang="en-US" sz="2800">
                <a:solidFill>
                  <a:srgbClr val="0000FF"/>
                </a:solidFill>
              </a:rPr>
              <a:t>150 x 4 = 600 (g)</a:t>
            </a:r>
          </a:p>
          <a:p>
            <a:r>
              <a:rPr lang="en-US" sz="2800">
                <a:solidFill>
                  <a:srgbClr val="0000FF"/>
                </a:solidFill>
              </a:rPr>
              <a:t>2 gói kẹo cân nặng là:</a:t>
            </a:r>
          </a:p>
          <a:p>
            <a:r>
              <a:rPr lang="en-US" sz="2800">
                <a:solidFill>
                  <a:srgbClr val="0000FF"/>
                </a:solidFill>
              </a:rPr>
              <a:t>200 x 2 = 400 (g)</a:t>
            </a:r>
          </a:p>
          <a:p>
            <a:r>
              <a:rPr lang="en-US" sz="2800">
                <a:solidFill>
                  <a:srgbClr val="0000FF"/>
                </a:solidFill>
              </a:rPr>
              <a:t>Cả bánh và kẹo nặng là:</a:t>
            </a:r>
          </a:p>
          <a:p>
            <a:r>
              <a:rPr lang="en-US" sz="2800">
                <a:solidFill>
                  <a:srgbClr val="0000FF"/>
                </a:solidFill>
              </a:rPr>
              <a:t>600 + 400 = 1000 (g)</a:t>
            </a:r>
          </a:p>
          <a:p>
            <a:r>
              <a:rPr lang="en-US" sz="2800">
                <a:solidFill>
                  <a:srgbClr val="0000FF"/>
                </a:solidFill>
              </a:rPr>
              <a:t>1000g = 1kg</a:t>
            </a:r>
          </a:p>
          <a:p>
            <a:r>
              <a:rPr lang="en-US" sz="2800">
                <a:solidFill>
                  <a:srgbClr val="0000FF"/>
                </a:solidFill>
              </a:rPr>
              <a:t>Đáp số: 1kg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 animBg="1"/>
      <p:bldP spid="13318" grpId="1" animBg="1"/>
      <p:bldP spid="13319" grpId="0" animBg="1"/>
      <p:bldP spid="13319" grpId="1" animBg="1"/>
      <p:bldP spid="13320" grpId="0" animBg="1"/>
      <p:bldP spid="133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" y="2286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4800" y="3810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 rot="5638156">
            <a:off x="7334250" y="4781550"/>
            <a:ext cx="762000" cy="1562100"/>
            <a:chOff x="0" y="0"/>
            <a:chExt cx="366" cy="1032"/>
          </a:xfrm>
        </p:grpSpPr>
        <p:pic>
          <p:nvPicPr>
            <p:cNvPr id="13390" name="Picture 5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91" name="Picture 6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92" name="Picture 7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17" name="Group 8"/>
          <p:cNvGrpSpPr>
            <a:grpSpLocks/>
          </p:cNvGrpSpPr>
          <p:nvPr/>
        </p:nvGrpSpPr>
        <p:grpSpPr bwMode="auto">
          <a:xfrm rot="2412225">
            <a:off x="2667000" y="3810000"/>
            <a:ext cx="581025" cy="1638300"/>
            <a:chOff x="0" y="0"/>
            <a:chExt cx="366" cy="1032"/>
          </a:xfrm>
        </p:grpSpPr>
        <p:pic>
          <p:nvPicPr>
            <p:cNvPr id="13387" name="Picture 9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8" name="Picture 10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9" name="Picture 11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18" name="Group 12"/>
          <p:cNvGrpSpPr>
            <a:grpSpLocks/>
          </p:cNvGrpSpPr>
          <p:nvPr/>
        </p:nvGrpSpPr>
        <p:grpSpPr bwMode="auto">
          <a:xfrm rot="2069481">
            <a:off x="5710238" y="4957763"/>
            <a:ext cx="581025" cy="1638300"/>
            <a:chOff x="0" y="0"/>
            <a:chExt cx="366" cy="1032"/>
          </a:xfrm>
        </p:grpSpPr>
        <p:pic>
          <p:nvPicPr>
            <p:cNvPr id="13384" name="Picture 13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5" name="Picture 14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6" name="Picture 15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19" name="Group 16"/>
          <p:cNvGrpSpPr>
            <a:grpSpLocks/>
          </p:cNvGrpSpPr>
          <p:nvPr/>
        </p:nvGrpSpPr>
        <p:grpSpPr bwMode="auto">
          <a:xfrm flipH="1">
            <a:off x="838200" y="2133600"/>
            <a:ext cx="1214438" cy="2286000"/>
            <a:chOff x="0" y="0"/>
            <a:chExt cx="366" cy="1032"/>
          </a:xfrm>
        </p:grpSpPr>
        <p:pic>
          <p:nvPicPr>
            <p:cNvPr id="13381" name="Picture 17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2" name="Picture 18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3" name="Picture 19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0" name="Group 20"/>
          <p:cNvGrpSpPr>
            <a:grpSpLocks/>
          </p:cNvGrpSpPr>
          <p:nvPr/>
        </p:nvGrpSpPr>
        <p:grpSpPr bwMode="auto">
          <a:xfrm>
            <a:off x="6172200" y="2057400"/>
            <a:ext cx="609600" cy="1638300"/>
            <a:chOff x="0" y="0"/>
            <a:chExt cx="366" cy="1032"/>
          </a:xfrm>
        </p:grpSpPr>
        <p:pic>
          <p:nvPicPr>
            <p:cNvPr id="13378" name="Picture 21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9" name="Picture 22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0" name="Picture 23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1" name="Group 24"/>
          <p:cNvGrpSpPr>
            <a:grpSpLocks/>
          </p:cNvGrpSpPr>
          <p:nvPr/>
        </p:nvGrpSpPr>
        <p:grpSpPr bwMode="auto">
          <a:xfrm>
            <a:off x="685800" y="4343400"/>
            <a:ext cx="609600" cy="1638300"/>
            <a:chOff x="0" y="0"/>
            <a:chExt cx="366" cy="1032"/>
          </a:xfrm>
        </p:grpSpPr>
        <p:pic>
          <p:nvPicPr>
            <p:cNvPr id="13375" name="Picture 25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6" name="Picture 26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7" name="Picture 27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2" name="Group 28"/>
          <p:cNvGrpSpPr>
            <a:grpSpLocks/>
          </p:cNvGrpSpPr>
          <p:nvPr/>
        </p:nvGrpSpPr>
        <p:grpSpPr bwMode="auto">
          <a:xfrm>
            <a:off x="7772400" y="1752600"/>
            <a:ext cx="609600" cy="1638300"/>
            <a:chOff x="0" y="0"/>
            <a:chExt cx="366" cy="1032"/>
          </a:xfrm>
        </p:grpSpPr>
        <p:pic>
          <p:nvPicPr>
            <p:cNvPr id="13372" name="Picture 29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3" name="Picture 30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4" name="Picture 31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3" name="Group 32"/>
          <p:cNvGrpSpPr>
            <a:grpSpLocks/>
          </p:cNvGrpSpPr>
          <p:nvPr/>
        </p:nvGrpSpPr>
        <p:grpSpPr bwMode="auto">
          <a:xfrm rot="8269861">
            <a:off x="3581400" y="4572000"/>
            <a:ext cx="609600" cy="1638300"/>
            <a:chOff x="0" y="0"/>
            <a:chExt cx="366" cy="1032"/>
          </a:xfrm>
        </p:grpSpPr>
        <p:pic>
          <p:nvPicPr>
            <p:cNvPr id="13369" name="Picture 33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0" name="Picture 34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1" name="Picture 35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4" name="Group 36"/>
          <p:cNvGrpSpPr>
            <a:grpSpLocks/>
          </p:cNvGrpSpPr>
          <p:nvPr/>
        </p:nvGrpSpPr>
        <p:grpSpPr bwMode="auto">
          <a:xfrm>
            <a:off x="2286000" y="1905000"/>
            <a:ext cx="609600" cy="1638300"/>
            <a:chOff x="0" y="0"/>
            <a:chExt cx="366" cy="1032"/>
          </a:xfrm>
        </p:grpSpPr>
        <p:pic>
          <p:nvPicPr>
            <p:cNvPr id="13366" name="Picture 37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7" name="Picture 38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8" name="Picture 39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5" name="Group 40"/>
          <p:cNvGrpSpPr>
            <a:grpSpLocks/>
          </p:cNvGrpSpPr>
          <p:nvPr/>
        </p:nvGrpSpPr>
        <p:grpSpPr bwMode="auto">
          <a:xfrm rot="2490124">
            <a:off x="6553200" y="3276600"/>
            <a:ext cx="609600" cy="1638300"/>
            <a:chOff x="0" y="0"/>
            <a:chExt cx="366" cy="1032"/>
          </a:xfrm>
        </p:grpSpPr>
        <p:pic>
          <p:nvPicPr>
            <p:cNvPr id="13363" name="Picture 41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4" name="Picture 42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5" name="Picture 43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6" name="Group 44"/>
          <p:cNvGrpSpPr>
            <a:grpSpLocks/>
          </p:cNvGrpSpPr>
          <p:nvPr/>
        </p:nvGrpSpPr>
        <p:grpSpPr bwMode="auto">
          <a:xfrm>
            <a:off x="4495800" y="3429000"/>
            <a:ext cx="609600" cy="1638300"/>
            <a:chOff x="0" y="0"/>
            <a:chExt cx="366" cy="1032"/>
          </a:xfrm>
        </p:grpSpPr>
        <p:pic>
          <p:nvPicPr>
            <p:cNvPr id="13360" name="Picture 45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1" name="Picture 46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2" name="Picture 47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7" name="Group 48"/>
          <p:cNvGrpSpPr>
            <a:grpSpLocks/>
          </p:cNvGrpSpPr>
          <p:nvPr/>
        </p:nvGrpSpPr>
        <p:grpSpPr bwMode="auto">
          <a:xfrm rot="4931989">
            <a:off x="1047750" y="4667250"/>
            <a:ext cx="609600" cy="1638300"/>
            <a:chOff x="0" y="0"/>
            <a:chExt cx="366" cy="1032"/>
          </a:xfrm>
        </p:grpSpPr>
        <p:pic>
          <p:nvPicPr>
            <p:cNvPr id="13357" name="Picture 49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8" name="Picture 50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9" name="Picture 51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8" name="Group 52"/>
          <p:cNvGrpSpPr>
            <a:grpSpLocks/>
          </p:cNvGrpSpPr>
          <p:nvPr/>
        </p:nvGrpSpPr>
        <p:grpSpPr bwMode="auto">
          <a:xfrm rot="5400000">
            <a:off x="4414837" y="1376363"/>
            <a:ext cx="581025" cy="1638300"/>
            <a:chOff x="0" y="0"/>
            <a:chExt cx="366" cy="1032"/>
          </a:xfrm>
        </p:grpSpPr>
        <p:pic>
          <p:nvPicPr>
            <p:cNvPr id="13354" name="Picture 53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5" name="Picture 54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6" name="Picture 55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29" name="AutoShape 56"/>
          <p:cNvSpPr>
            <a:spLocks noChangeArrowheads="1"/>
          </p:cNvSpPr>
          <p:nvPr/>
        </p:nvSpPr>
        <p:spPr bwMode="auto">
          <a:xfrm rot="-5400000">
            <a:off x="6248400" y="2971800"/>
            <a:ext cx="609600" cy="1371600"/>
          </a:xfrm>
          <a:prstGeom prst="moon">
            <a:avLst>
              <a:gd name="adj" fmla="val 62759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r>
              <a:rPr lang="en-US" sz="2400"/>
              <a:t>3</a:t>
            </a:r>
          </a:p>
        </p:txBody>
      </p:sp>
      <p:sp>
        <p:nvSpPr>
          <p:cNvPr id="13330" name="AutoShape 57"/>
          <p:cNvSpPr>
            <a:spLocks noChangeArrowheads="1"/>
          </p:cNvSpPr>
          <p:nvPr/>
        </p:nvSpPr>
        <p:spPr bwMode="auto">
          <a:xfrm rot="-5400000">
            <a:off x="2247900" y="5067300"/>
            <a:ext cx="685800" cy="1371600"/>
          </a:xfrm>
          <a:prstGeom prst="moon">
            <a:avLst>
              <a:gd name="adj" fmla="val 50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r>
              <a:rPr lang="en-US" sz="2400"/>
              <a:t>1</a:t>
            </a:r>
          </a:p>
        </p:txBody>
      </p:sp>
      <p:sp>
        <p:nvSpPr>
          <p:cNvPr id="13331" name="AutoShape 58"/>
          <p:cNvSpPr>
            <a:spLocks noChangeArrowheads="1"/>
          </p:cNvSpPr>
          <p:nvPr/>
        </p:nvSpPr>
        <p:spPr bwMode="auto">
          <a:xfrm rot="-5400000">
            <a:off x="952500" y="3009900"/>
            <a:ext cx="685800" cy="1371600"/>
          </a:xfrm>
          <a:prstGeom prst="moon">
            <a:avLst>
              <a:gd name="adj" fmla="val 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r>
              <a:rPr lang="en-US" sz="2400"/>
              <a:t>2</a:t>
            </a:r>
          </a:p>
        </p:txBody>
      </p:sp>
      <p:sp>
        <p:nvSpPr>
          <p:cNvPr id="13332" name="AutoShape 59"/>
          <p:cNvSpPr>
            <a:spLocks noChangeArrowheads="1"/>
          </p:cNvSpPr>
          <p:nvPr/>
        </p:nvSpPr>
        <p:spPr bwMode="auto">
          <a:xfrm rot="-5863043">
            <a:off x="7581900" y="5143500"/>
            <a:ext cx="685800" cy="1371600"/>
          </a:xfrm>
          <a:prstGeom prst="moon">
            <a:avLst>
              <a:gd name="adj" fmla="val 61236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r>
              <a:rPr lang="en-US" sz="2400"/>
              <a:t>4</a:t>
            </a:r>
          </a:p>
        </p:txBody>
      </p:sp>
      <p:grpSp>
        <p:nvGrpSpPr>
          <p:cNvPr id="13333" name="Group 60"/>
          <p:cNvGrpSpPr>
            <a:grpSpLocks/>
          </p:cNvGrpSpPr>
          <p:nvPr/>
        </p:nvGrpSpPr>
        <p:grpSpPr bwMode="auto">
          <a:xfrm rot="5400000">
            <a:off x="1824037" y="4424363"/>
            <a:ext cx="581025" cy="1638300"/>
            <a:chOff x="0" y="0"/>
            <a:chExt cx="366" cy="1032"/>
          </a:xfrm>
        </p:grpSpPr>
        <p:pic>
          <p:nvPicPr>
            <p:cNvPr id="13351" name="Picture 61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2" name="Picture 62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3" name="Picture 63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334" name="Picture 64" descr="atom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2743200"/>
            <a:ext cx="17526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AutoShape 16"/>
          <p:cNvSpPr>
            <a:spLocks noChangeArrowheads="1"/>
          </p:cNvSpPr>
          <p:nvPr/>
        </p:nvSpPr>
        <p:spPr bwMode="auto">
          <a:xfrm rot="1032724">
            <a:off x="6248400" y="2895600"/>
            <a:ext cx="685800" cy="6096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2" name="AutoShape 16"/>
          <p:cNvSpPr>
            <a:spLocks noChangeArrowheads="1"/>
          </p:cNvSpPr>
          <p:nvPr/>
        </p:nvSpPr>
        <p:spPr bwMode="auto">
          <a:xfrm rot="-1162449">
            <a:off x="7467600" y="4953000"/>
            <a:ext cx="685800" cy="6096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3" name="AutoShape 16"/>
          <p:cNvSpPr>
            <a:spLocks noChangeArrowheads="1"/>
          </p:cNvSpPr>
          <p:nvPr/>
        </p:nvSpPr>
        <p:spPr bwMode="auto">
          <a:xfrm rot="772996">
            <a:off x="2133600" y="5105400"/>
            <a:ext cx="685800" cy="6096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4" name="AutoShape 16"/>
          <p:cNvSpPr>
            <a:spLocks noChangeArrowheads="1"/>
          </p:cNvSpPr>
          <p:nvPr/>
        </p:nvSpPr>
        <p:spPr bwMode="auto">
          <a:xfrm>
            <a:off x="914400" y="2971800"/>
            <a:ext cx="685800" cy="6096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14405" name="Rectangle 69"/>
          <p:cNvSpPr>
            <a:spLocks noChangeArrowheads="1"/>
          </p:cNvSpPr>
          <p:nvPr/>
        </p:nvSpPr>
        <p:spPr bwMode="auto">
          <a:xfrm>
            <a:off x="762000" y="533400"/>
            <a:ext cx="7620000" cy="2057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3200">
                <a:solidFill>
                  <a:srgbClr val="0000FF"/>
                </a:solidFill>
              </a:rPr>
              <a:t>ĐI TÌM KHO BÁU</a:t>
            </a:r>
          </a:p>
          <a:p>
            <a:r>
              <a:rPr lang="en-US" sz="2400"/>
              <a:t>                    </a:t>
            </a:r>
            <a:r>
              <a:rPr lang="en-US" sz="2800">
                <a:solidFill>
                  <a:srgbClr val="FF3399"/>
                </a:solidFill>
              </a:rPr>
              <a:t>Bạn chọn du thuyền nào? Bạn phải vượt </a:t>
            </a:r>
          </a:p>
          <a:p>
            <a:r>
              <a:rPr lang="en-US" sz="2800">
                <a:solidFill>
                  <a:srgbClr val="FF3399"/>
                </a:solidFill>
              </a:rPr>
              <a:t>              qua thử thách đấy. Chúc bạn thành công !!!</a:t>
            </a:r>
          </a:p>
        </p:txBody>
      </p:sp>
      <p:pic>
        <p:nvPicPr>
          <p:cNvPr id="14406" name="Picture 70" descr="KITT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457200"/>
            <a:ext cx="158591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07" name="AutoShape 71"/>
          <p:cNvSpPr>
            <a:spLocks noChangeArrowheads="1"/>
          </p:cNvSpPr>
          <p:nvPr/>
        </p:nvSpPr>
        <p:spPr bwMode="auto">
          <a:xfrm>
            <a:off x="1524000" y="3886200"/>
            <a:ext cx="5105400" cy="15240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FF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996633"/>
                </a:solidFill>
              </a:rPr>
              <a:t>Nêu những đơn vị đo khối lượng</a:t>
            </a:r>
          </a:p>
          <a:p>
            <a:r>
              <a:rPr lang="en-US" sz="2800">
                <a:solidFill>
                  <a:srgbClr val="996633"/>
                </a:solidFill>
              </a:rPr>
              <a:t>lớn hơn kg ?</a:t>
            </a:r>
          </a:p>
        </p:txBody>
      </p:sp>
      <p:sp>
        <p:nvSpPr>
          <p:cNvPr id="14408" name="AutoShape 72"/>
          <p:cNvSpPr>
            <a:spLocks noChangeArrowheads="1"/>
          </p:cNvSpPr>
          <p:nvPr/>
        </p:nvSpPr>
        <p:spPr bwMode="auto">
          <a:xfrm rot="668573">
            <a:off x="533400" y="685800"/>
            <a:ext cx="3352800" cy="11430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EDB1EA">
                  <a:alpha val="10999"/>
                </a:srgbClr>
              </a:gs>
              <a:gs pos="100000">
                <a:srgbClr val="EDB1EA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8000"/>
                </a:solidFill>
              </a:rPr>
              <a:t>tấn, tạ, yến</a:t>
            </a:r>
          </a:p>
        </p:txBody>
      </p:sp>
      <p:sp>
        <p:nvSpPr>
          <p:cNvPr id="14409" name="AutoShape 73"/>
          <p:cNvSpPr>
            <a:spLocks noChangeArrowheads="1"/>
          </p:cNvSpPr>
          <p:nvPr/>
        </p:nvSpPr>
        <p:spPr bwMode="auto">
          <a:xfrm>
            <a:off x="1676400" y="4114800"/>
            <a:ext cx="5029200" cy="1524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EAA6F8"/>
              </a:gs>
              <a:gs pos="100000">
                <a:srgbClr val="FF00FF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/>
              <a:t>Để đo khối lượng một con gà </a:t>
            </a:r>
          </a:p>
          <a:p>
            <a:r>
              <a:rPr lang="en-US" sz="2800"/>
              <a:t>người ta dùng đơn vị đo nào?</a:t>
            </a:r>
          </a:p>
        </p:txBody>
      </p:sp>
      <p:sp>
        <p:nvSpPr>
          <p:cNvPr id="14410" name="Oval 74"/>
          <p:cNvSpPr>
            <a:spLocks noChangeArrowheads="1"/>
          </p:cNvSpPr>
          <p:nvPr/>
        </p:nvSpPr>
        <p:spPr bwMode="auto">
          <a:xfrm>
            <a:off x="3886200" y="1066800"/>
            <a:ext cx="1295400" cy="990600"/>
          </a:xfrm>
          <a:prstGeom prst="ellipse">
            <a:avLst/>
          </a:prstGeom>
          <a:gradFill rotWithShape="1">
            <a:gsLst>
              <a:gs pos="0">
                <a:srgbClr val="FF99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/>
              <a:t>kg</a:t>
            </a:r>
          </a:p>
        </p:txBody>
      </p:sp>
      <p:sp>
        <p:nvSpPr>
          <p:cNvPr id="14411" name="AutoShape 75"/>
          <p:cNvSpPr>
            <a:spLocks noChangeArrowheads="1"/>
          </p:cNvSpPr>
          <p:nvPr/>
        </p:nvSpPr>
        <p:spPr bwMode="auto">
          <a:xfrm>
            <a:off x="1828800" y="4267200"/>
            <a:ext cx="4953000" cy="1600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FF4AA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FF00FF"/>
                </a:solidFill>
              </a:rPr>
              <a:t>Nêu những đơn vị đo khối </a:t>
            </a:r>
          </a:p>
          <a:p>
            <a:r>
              <a:rPr lang="en-US" sz="2800">
                <a:solidFill>
                  <a:srgbClr val="FF00FF"/>
                </a:solidFill>
              </a:rPr>
              <a:t>lượng lớn hơn ki-lô-gam?</a:t>
            </a:r>
          </a:p>
        </p:txBody>
      </p:sp>
      <p:sp>
        <p:nvSpPr>
          <p:cNvPr id="14412" name="AutoShape 76"/>
          <p:cNvSpPr>
            <a:spLocks noChangeArrowheads="1"/>
          </p:cNvSpPr>
          <p:nvPr/>
        </p:nvSpPr>
        <p:spPr bwMode="auto">
          <a:xfrm rot="-583191">
            <a:off x="5334000" y="762000"/>
            <a:ext cx="3278188" cy="10668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33CC33"/>
              </a:gs>
              <a:gs pos="100000">
                <a:srgbClr val="BFF4AA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FF0000"/>
                </a:solidFill>
              </a:rPr>
              <a:t>hg, dag, g</a:t>
            </a:r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2057400" y="4343400"/>
            <a:ext cx="4800600" cy="1676400"/>
          </a:xfrm>
          <a:prstGeom prst="horizontalScroll">
            <a:avLst>
              <a:gd name="adj" fmla="val 12500"/>
            </a:avLst>
          </a:prstGeom>
          <a:solidFill>
            <a:srgbClr val="FFCC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/>
              <a:t>Nêu mối quan hệ giữa hai đơn</a:t>
            </a:r>
          </a:p>
          <a:p>
            <a:r>
              <a:rPr lang="en-US" sz="2800"/>
              <a:t> vị đo khối lượng liền nhau.</a:t>
            </a:r>
          </a:p>
        </p:txBody>
      </p:sp>
      <p:sp>
        <p:nvSpPr>
          <p:cNvPr id="14414" name="Rectangle 78"/>
          <p:cNvSpPr>
            <a:spLocks noChangeArrowheads="1"/>
          </p:cNvSpPr>
          <p:nvPr/>
        </p:nvSpPr>
        <p:spPr bwMode="auto">
          <a:xfrm>
            <a:off x="1143000" y="2209800"/>
            <a:ext cx="6934200" cy="914400"/>
          </a:xfrm>
          <a:prstGeom prst="rect">
            <a:avLst/>
          </a:prstGeom>
          <a:solidFill>
            <a:srgbClr val="FFCC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Mỗi đơn vị đo khối lượng đều gấp 10 lần</a:t>
            </a:r>
          </a:p>
          <a:p>
            <a:r>
              <a:rPr lang="en-US" sz="2800"/>
              <a:t>đơn vị bé hơn liền nó.</a:t>
            </a:r>
          </a:p>
        </p:txBody>
      </p:sp>
      <p:pic>
        <p:nvPicPr>
          <p:cNvPr id="13349" name="Picture 79" descr="KITT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4648200"/>
            <a:ext cx="158591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16" name="AutoShape 80"/>
          <p:cNvSpPr>
            <a:spLocks noChangeArrowheads="1"/>
          </p:cNvSpPr>
          <p:nvPr/>
        </p:nvSpPr>
        <p:spPr bwMode="auto">
          <a:xfrm>
            <a:off x="3733800" y="3657600"/>
            <a:ext cx="4114800" cy="1676400"/>
          </a:xfrm>
          <a:prstGeom prst="cloudCallout">
            <a:avLst>
              <a:gd name="adj1" fmla="val -43750"/>
              <a:gd name="adj2" fmla="val 64583"/>
            </a:avLst>
          </a:prstGeom>
          <a:solidFill>
            <a:srgbClr val="FFFF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800">
                <a:solidFill>
                  <a:srgbClr val="FF0000"/>
                </a:solidFill>
              </a:rPr>
              <a:t>Hoan hô!Các bạn</a:t>
            </a:r>
          </a:p>
          <a:p>
            <a:r>
              <a:rPr lang="en-US" sz="2800">
                <a:solidFill>
                  <a:srgbClr val="FF0000"/>
                </a:solidFill>
              </a:rPr>
              <a:t>rất giỏi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4" dur="2000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14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4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4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 animBg="1"/>
      <p:bldP spid="3" grpId="0" animBg="1"/>
      <p:bldP spid="4" grpId="0" animBg="1"/>
      <p:bldP spid="14405" grpId="0" build="allAtOnce" animBg="1"/>
      <p:bldP spid="14405" grpId="1" build="allAtOnce" animBg="1"/>
      <p:bldP spid="14407" grpId="0" animBg="1"/>
      <p:bldP spid="14407" grpId="1" animBg="1"/>
      <p:bldP spid="14408" grpId="0" animBg="1"/>
      <p:bldP spid="14409" grpId="0" animBg="1"/>
      <p:bldP spid="14409" grpId="1" animBg="1"/>
      <p:bldP spid="14410" grpId="0" animBg="1"/>
      <p:bldP spid="14411" grpId="0" animBg="1"/>
      <p:bldP spid="14411" grpId="1" animBg="1"/>
      <p:bldP spid="14412" grpId="0" animBg="1"/>
      <p:bldP spid="14413" grpId="0" animBg="1"/>
      <p:bldP spid="14413" grpId="1" animBg="1"/>
      <p:bldP spid="14414" grpId="0" animBg="1"/>
      <p:bldP spid="144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752600" y="381000"/>
            <a:ext cx="2667000" cy="2590800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2133600" y="914400"/>
            <a:ext cx="1828800" cy="1371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600">
                <a:solidFill>
                  <a:srgbClr val="FF0000"/>
                </a:solidFill>
              </a:rPr>
              <a:t>Dặn dò</a:t>
            </a:r>
          </a:p>
        </p:txBody>
      </p:sp>
      <p:sp>
        <p:nvSpPr>
          <p:cNvPr id="26" name="AutoShape 16"/>
          <p:cNvSpPr>
            <a:spLocks noChangeArrowheads="1"/>
          </p:cNvSpPr>
          <p:nvPr/>
        </p:nvSpPr>
        <p:spPr bwMode="auto">
          <a:xfrm>
            <a:off x="2895600" y="3886200"/>
            <a:ext cx="381000" cy="3810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2" name="AutoShape 16"/>
          <p:cNvSpPr>
            <a:spLocks noChangeArrowheads="1"/>
          </p:cNvSpPr>
          <p:nvPr/>
        </p:nvSpPr>
        <p:spPr bwMode="auto">
          <a:xfrm>
            <a:off x="2209800" y="3200400"/>
            <a:ext cx="381000" cy="3810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819400" y="3124200"/>
            <a:ext cx="5715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Học thuộc bảng đơn vị đo khối lượng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438400" y="4191000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429000" y="3810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Chuẩn bị bài sau</a:t>
            </a:r>
          </a:p>
        </p:txBody>
      </p:sp>
      <p:pic>
        <p:nvPicPr>
          <p:cNvPr id="14347" name="Picture 11" descr="AG00130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6989">
            <a:off x="381000" y="4648200"/>
            <a:ext cx="1981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12" descr="AG00130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154563">
            <a:off x="6858000" y="609600"/>
            <a:ext cx="1981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3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8100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14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6670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15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124200"/>
            <a:ext cx="137160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Picture 16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9812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3" name="Picture 17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8288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4" name="Picture 18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0668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Picture 19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7338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" name="Picture 20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47244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7" name="Picture 21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2860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8" name="Picture 22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2004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9" name="Picture 23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8382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0" name="Picture 24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2098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26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        </a:t>
            </a:r>
            <a:endParaRPr lang="en-US" smtClean="0">
              <a:solidFill>
                <a:schemeClr val="hlink"/>
              </a:solidFill>
            </a:endParaRP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762000" y="2286000"/>
            <a:ext cx="7848600" cy="16764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4100" name="WordArt 4"/>
          <p:cNvSpPr>
            <a:spLocks noChangeArrowheads="1" noChangeShapeType="1" noTextEdit="1"/>
          </p:cNvSpPr>
          <p:nvPr/>
        </p:nvSpPr>
        <p:spPr bwMode="auto">
          <a:xfrm>
            <a:off x="1828800" y="2667000"/>
            <a:ext cx="5867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BẢNG ĐƠN VỊ ĐO KHỐI LƯỢNG</a:t>
            </a:r>
            <a:endParaRPr lang="en-US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667000" y="41148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9900"/>
                </a:solidFill>
              </a:rPr>
              <a:t>Tiết:19 - Tuần:4</a:t>
            </a:r>
          </a:p>
        </p:txBody>
      </p:sp>
      <p:pic>
        <p:nvPicPr>
          <p:cNvPr id="4102" name="Picture 6" descr="WB01744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4800600"/>
            <a:ext cx="42672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1066800" y="1676400"/>
            <a:ext cx="1066800" cy="6096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CCFFCC"/>
          </a:solidFill>
          <a:ln w="28575">
            <a:solidFill>
              <a:srgbClr val="0066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6600CC"/>
                </a:solidFill>
              </a:rPr>
              <a:t>BÀI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82" name="Picture 10" descr="AG00130_"/>
          <p:cNvPicPr>
            <a:picLocks noChangeAspect="1" noChangeArrowheads="1" noCrop="1"/>
          </p:cNvPicPr>
          <p:nvPr>
            <p:ph type="title"/>
          </p:nvPr>
        </p:nvPicPr>
        <p:blipFill>
          <a:blip r:embed="rId3"/>
          <a:srcRect/>
          <a:stretch>
            <a:fillRect/>
          </a:stretch>
        </p:blipFill>
        <p:spPr>
          <a:xfrm rot="12723728">
            <a:off x="7162800" y="685800"/>
            <a:ext cx="1423988" cy="12255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/>
      <p:bldP spid="410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CC00CC"/>
                </a:solidFill>
              </a:rPr>
              <a:t/>
            </a:r>
            <a:br>
              <a:rPr lang="en-US" sz="2800" smtClean="0">
                <a:solidFill>
                  <a:srgbClr val="CC00CC"/>
                </a:solidFill>
              </a:rPr>
            </a:br>
            <a:r>
              <a:rPr lang="en-US" sz="2800" smtClean="0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889125" y="4532313"/>
            <a:ext cx="1006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066800" y="3733800"/>
            <a:ext cx="3276600" cy="1447800"/>
          </a:xfrm>
          <a:prstGeom prst="rect">
            <a:avLst/>
          </a:prstGeom>
          <a:solidFill>
            <a:srgbClr val="CCFFCC"/>
          </a:solidFill>
          <a:ln w="28575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/>
              <a:t>   </a:t>
            </a:r>
            <a:r>
              <a:rPr lang="en-US" sz="2800">
                <a:solidFill>
                  <a:srgbClr val="0000FF"/>
                </a:solidFill>
              </a:rPr>
              <a:t>7yến =………kg</a:t>
            </a:r>
          </a:p>
          <a:p>
            <a:r>
              <a:rPr lang="en-US" sz="2800">
                <a:solidFill>
                  <a:srgbClr val="0000FF"/>
                </a:solidFill>
              </a:rPr>
              <a:t>       4tạ  =………kg</a:t>
            </a:r>
            <a:r>
              <a:rPr lang="en-US" sz="2800"/>
              <a:t>  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724400" y="3733800"/>
            <a:ext cx="3429000" cy="1447800"/>
          </a:xfrm>
          <a:prstGeom prst="rect">
            <a:avLst/>
          </a:prstGeom>
          <a:solidFill>
            <a:srgbClr val="CCFFCC"/>
          </a:solidFill>
          <a:ln w="28575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      </a:t>
            </a:r>
            <a:r>
              <a:rPr lang="en-US" sz="2800">
                <a:solidFill>
                  <a:srgbClr val="0000FF"/>
                </a:solidFill>
              </a:rPr>
              <a:t>9tấn    =………kg</a:t>
            </a:r>
          </a:p>
          <a:p>
            <a:r>
              <a:rPr lang="en-US" sz="2800">
                <a:solidFill>
                  <a:srgbClr val="0000FF"/>
                </a:solidFill>
              </a:rPr>
              <a:t>3yến6kg =………kg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971800" y="3962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819400" y="44196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400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629400" y="3962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9000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934200" y="43434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 rot="-9594610">
            <a:off x="838200" y="1371600"/>
            <a:ext cx="2590800" cy="1668463"/>
          </a:xfrm>
          <a:prstGeom prst="cloudCallout">
            <a:avLst>
              <a:gd name="adj1" fmla="val -79162"/>
              <a:gd name="adj2" fmla="val -21454"/>
            </a:avLst>
          </a:prstGeom>
          <a:solidFill>
            <a:srgbClr val="CC99FF"/>
          </a:solidFill>
          <a:ln w="28575">
            <a:solidFill>
              <a:srgbClr val="FF00FF"/>
            </a:solidFill>
            <a:round/>
            <a:headEnd/>
            <a:tailEnd/>
          </a:ln>
        </p:spPr>
        <p:txBody>
          <a:bodyPr rot="10800000"/>
          <a:lstStyle/>
          <a:p>
            <a:endParaRPr lang="en-US" sz="2400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914400" y="1981200"/>
            <a:ext cx="2590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Kiểm tra bài cũ: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381000" y="381000"/>
            <a:ext cx="8382000" cy="60960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allAtOnce" animBg="1"/>
      <p:bldP spid="5126" grpId="0" animBg="1"/>
      <p:bldP spid="5131" grpId="0" animBg="1"/>
      <p:bldP spid="51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CC00CC"/>
                </a:solidFill>
              </a:rPr>
              <a:t/>
            </a:r>
            <a:br>
              <a:rPr lang="en-US" sz="2800" smtClean="0">
                <a:solidFill>
                  <a:srgbClr val="CC00CC"/>
                </a:solidFill>
              </a:rPr>
            </a:br>
            <a:r>
              <a:rPr lang="en-US" sz="2800" smtClean="0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    </a:t>
            </a:r>
            <a:r>
              <a:rPr lang="en-US" b="1" smtClean="0">
                <a:solidFill>
                  <a:srgbClr val="0000FF"/>
                </a:solidFill>
              </a:rPr>
              <a:t>BẢNG ĐƠN VỊ ĐO KHỐI LƯỢNG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295400" y="2057400"/>
            <a:ext cx="2362200" cy="2667000"/>
          </a:xfrm>
          <a:prstGeom prst="wedgeEllipseCallout">
            <a:avLst>
              <a:gd name="adj1" fmla="val 17810"/>
              <a:gd name="adj2" fmla="val 105833"/>
            </a:avLst>
          </a:prstGeom>
          <a:solidFill>
            <a:srgbClr val="FFFF99"/>
          </a:solidFill>
          <a:ln w="28575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993300"/>
                </a:solidFill>
              </a:rPr>
              <a:t>ÔN CÁC ĐƠN VỊ ĐO ĐÃ HỌC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810000" y="2057400"/>
            <a:ext cx="3733800" cy="2057400"/>
          </a:xfrm>
          <a:prstGeom prst="wedgeEllipseCallout">
            <a:avLst>
              <a:gd name="adj1" fmla="val -73343"/>
              <a:gd name="adj2" fmla="val 151699"/>
            </a:avLst>
          </a:prstGeom>
          <a:solidFill>
            <a:srgbClr val="66FF99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FF0000"/>
                </a:solidFill>
              </a:rPr>
              <a:t>NHẬN BIẾT ĐỀ-CA-GAM HÉC-TÔ-GAM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257800" y="4191000"/>
            <a:ext cx="3276600" cy="2209800"/>
          </a:xfrm>
          <a:prstGeom prst="wedgeEllipseCallout">
            <a:avLst>
              <a:gd name="adj1" fmla="val -117685"/>
              <a:gd name="adj2" fmla="val 42241"/>
            </a:avLst>
          </a:prstGeom>
          <a:solidFill>
            <a:srgbClr val="CC99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800" b="1">
                <a:solidFill>
                  <a:srgbClr val="0000FF"/>
                </a:solidFill>
              </a:rPr>
              <a:t>LẬP</a:t>
            </a:r>
            <a:r>
              <a:rPr lang="en-US" sz="2400" b="1"/>
              <a:t> </a:t>
            </a:r>
            <a:r>
              <a:rPr lang="en-US" sz="2800" b="1">
                <a:solidFill>
                  <a:srgbClr val="0000FF"/>
                </a:solidFill>
              </a:rPr>
              <a:t>BẢNG ĐƠN VỊ ĐO KHỐI LƯỢNG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1676400" y="381000"/>
            <a:ext cx="6553200" cy="914400"/>
          </a:xfrm>
          <a:prstGeom prst="ellipse">
            <a:avLst/>
          </a:prstGeom>
          <a:solidFill>
            <a:srgbClr val="FFFF99"/>
          </a:solidFill>
          <a:ln w="2857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993300"/>
                </a:solidFill>
              </a:rPr>
              <a:t>Ôn các đơn vị đo đã học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09600" y="1752600"/>
            <a:ext cx="2971800" cy="1143000"/>
          </a:xfrm>
          <a:prstGeom prst="flowChartExtra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tấn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447800" y="2667000"/>
            <a:ext cx="2971800" cy="1143000"/>
          </a:xfrm>
          <a:prstGeom prst="flowChartExtra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tạ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667000" y="3505200"/>
            <a:ext cx="2971800" cy="1143000"/>
          </a:xfrm>
          <a:prstGeom prst="flowChartExtract">
            <a:avLst/>
          </a:prstGeom>
          <a:solidFill>
            <a:srgbClr val="FFCC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yến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4648200" y="3124200"/>
            <a:ext cx="2971800" cy="1143000"/>
          </a:xfrm>
          <a:prstGeom prst="flowChartExtra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ki-lô-gam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5486400" y="2209800"/>
            <a:ext cx="2971800" cy="1143000"/>
          </a:xfrm>
          <a:prstGeom prst="flowChartExtra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gam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1905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allAtOnce" animBg="1"/>
      <p:bldP spid="7172" grpId="0" animBg="1"/>
      <p:bldP spid="7173" grpId="0" animBg="1"/>
      <p:bldP spid="7174" grpId="0" animBg="1"/>
      <p:bldP spid="7175" grpId="0" animBg="1"/>
      <p:bldP spid="71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00FF"/>
                </a:solidFill>
              </a:rPr>
              <a:t>   </a:t>
            </a:r>
            <a:r>
              <a:rPr lang="en-US" sz="2400" smtClean="0">
                <a:solidFill>
                  <a:srgbClr val="0000FF"/>
                </a:solidFill>
              </a:rPr>
              <a:t>Để đo khối lượng các vật nặng hàng chục, hàng trăm gam,người ta còn dùng những đơn vị: 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00FF"/>
                </a:solidFill>
              </a:rPr>
              <a:t>                  </a:t>
            </a:r>
            <a:r>
              <a:rPr lang="en-US" sz="2400" smtClean="0">
                <a:solidFill>
                  <a:srgbClr val="FF0000"/>
                </a:solidFill>
              </a:rPr>
              <a:t>đề-ca-gam, héc-tô-gam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00FF"/>
                </a:solidFill>
              </a:rPr>
              <a:t>   Đề-ca-gam viết tắt là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FF0000"/>
                </a:solidFill>
              </a:rPr>
              <a:t>dag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00FF"/>
                </a:solidFill>
              </a:rPr>
              <a:t>   Héc-tô-gam viết tắt là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FF0000"/>
                </a:solidFill>
              </a:rPr>
              <a:t>hg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                           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1371600" y="381000"/>
            <a:ext cx="6705600" cy="838200"/>
          </a:xfrm>
          <a:prstGeom prst="ellipse">
            <a:avLst/>
          </a:prstGeom>
          <a:solidFill>
            <a:srgbClr val="00FF99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>
                <a:solidFill>
                  <a:srgbClr val="FF0000"/>
                </a:solidFill>
              </a:rPr>
              <a:t>Nhận biết về đề-ca-gam, héc-tô-gam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895600" y="4572000"/>
            <a:ext cx="2895600" cy="1524000"/>
          </a:xfrm>
          <a:prstGeom prst="rect">
            <a:avLst/>
          </a:prstGeom>
          <a:solidFill>
            <a:srgbClr val="CC99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276600" y="45720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1dag = 10g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200400" y="50292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 1hg   = 10dag 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276600" y="54864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1hg   = 100g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3600" smtClean="0"/>
          </a:p>
        </p:txBody>
      </p:sp>
      <p:graphicFrame>
        <p:nvGraphicFramePr>
          <p:cNvPr id="9219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76400"/>
          <a:ext cx="8153400" cy="2362200"/>
        </p:xfrm>
        <a:graphic>
          <a:graphicData uri="http://schemas.openxmlformats.org/drawingml/2006/table">
            <a:tbl>
              <a:tblPr/>
              <a:tblGrid>
                <a:gridCol w="1143000"/>
                <a:gridCol w="1066800"/>
                <a:gridCol w="1050925"/>
                <a:gridCol w="1557338"/>
                <a:gridCol w="1111250"/>
                <a:gridCol w="1112837"/>
                <a:gridCol w="1111250"/>
              </a:tblGrid>
              <a:tr h="533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249" name="Oval 33"/>
          <p:cNvSpPr>
            <a:spLocks noChangeArrowheads="1"/>
          </p:cNvSpPr>
          <p:nvPr/>
        </p:nvSpPr>
        <p:spPr bwMode="auto">
          <a:xfrm>
            <a:off x="1219200" y="381000"/>
            <a:ext cx="6629400" cy="990600"/>
          </a:xfrm>
          <a:prstGeom prst="ellipse">
            <a:avLst/>
          </a:prstGeom>
          <a:solidFill>
            <a:srgbClr val="CC99FF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000">
                <a:solidFill>
                  <a:srgbClr val="0000FF"/>
                </a:solidFill>
              </a:rPr>
              <a:t>BẢNG ĐƠN VỊ ĐO KHỐI LƯỢNG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6553200" y="32004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2971800" y="3200400"/>
            <a:ext cx="838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1981200" y="3200400"/>
            <a:ext cx="762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914400" y="4267200"/>
            <a:ext cx="7239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006600"/>
              </a:buClr>
              <a:buFont typeface="Wingdings" pitchFamily="2" charset="2"/>
              <a:buChar char="v"/>
            </a:pPr>
            <a:r>
              <a:rPr lang="en-US" sz="1400"/>
              <a:t> </a:t>
            </a:r>
            <a:r>
              <a:rPr lang="en-US" sz="2000">
                <a:solidFill>
                  <a:srgbClr val="008000"/>
                </a:solidFill>
              </a:rPr>
              <a:t>Mỗi đơn vị đo khối lượng đều gấp 10 lần đơn vị bé hơn, liền nó.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3657600" y="1676400"/>
            <a:ext cx="1752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Ki-lô-gam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4191000" y="22098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kg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609600" y="16764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Lớn hơn ki-lô-gam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609600" y="22098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tấn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1752600" y="2209800"/>
            <a:ext cx="53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tạ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2743200" y="22098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yến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5410200" y="1676400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Nhỏ hơn ki-lô-gam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5486400" y="220980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hg</a:t>
            </a: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6553200" y="22098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dag</a:t>
            </a: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7772400" y="22098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g</a:t>
            </a: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7772400" y="27432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1g</a:t>
            </a:r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6477000" y="2743200"/>
            <a:ext cx="1447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1dag</a:t>
            </a:r>
          </a:p>
          <a:p>
            <a:pPr algn="l">
              <a:spcBef>
                <a:spcPct val="50000"/>
              </a:spcBef>
            </a:pP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5410200" y="2743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1hg</a:t>
            </a:r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4114800" y="2743200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1kg</a:t>
            </a: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2667000" y="2743200"/>
            <a:ext cx="99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1yến</a:t>
            </a: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1752600" y="2743200"/>
            <a:ext cx="60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1tạ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609600" y="2743200"/>
            <a:ext cx="914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1tấn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6400800" y="31242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=10g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5181600" y="3124200"/>
            <a:ext cx="152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=10dag</a:t>
            </a:r>
          </a:p>
          <a:p>
            <a:pPr algn="l">
              <a:spcBef>
                <a:spcPct val="50000"/>
              </a:spcBef>
            </a:pPr>
            <a:endParaRPr lang="en-US" sz="2000">
              <a:solidFill>
                <a:srgbClr val="FF00FF"/>
              </a:solidFill>
            </a:endParaRPr>
          </a:p>
        </p:txBody>
      </p:sp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5181600" y="35052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=100g</a:t>
            </a:r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3733800" y="31242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 10hg</a:t>
            </a:r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3733800" y="3505200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 1000g</a:t>
            </a:r>
          </a:p>
        </p:txBody>
      </p:sp>
      <p:sp>
        <p:nvSpPr>
          <p:cNvPr id="9276" name="Text Box 60"/>
          <p:cNvSpPr txBox="1">
            <a:spLocks noChangeArrowheads="1"/>
          </p:cNvSpPr>
          <p:nvPr/>
        </p:nvSpPr>
        <p:spPr bwMode="auto">
          <a:xfrm>
            <a:off x="2590800" y="31242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 10kg</a:t>
            </a:r>
          </a:p>
        </p:txBody>
      </p:sp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1524000" y="30480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 =10yến  </a:t>
            </a:r>
          </a:p>
        </p:txBody>
      </p:sp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1524000" y="34290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 =100kg</a:t>
            </a:r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457200" y="31242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=10tạ</a:t>
            </a:r>
          </a:p>
        </p:txBody>
      </p:sp>
      <p:sp>
        <p:nvSpPr>
          <p:cNvPr id="9280" name="Text Box 64"/>
          <p:cNvSpPr txBox="1">
            <a:spLocks noChangeArrowheads="1"/>
          </p:cNvSpPr>
          <p:nvPr/>
        </p:nvSpPr>
        <p:spPr bwMode="auto">
          <a:xfrm>
            <a:off x="457200" y="35052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=1000kg</a:t>
            </a:r>
          </a:p>
        </p:txBody>
      </p:sp>
      <p:sp>
        <p:nvSpPr>
          <p:cNvPr id="8257" name="Rectangle 65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8258" name="Rectangle 66"/>
          <p:cNvSpPr>
            <a:spLocks noChangeArrowheads="1"/>
          </p:cNvSpPr>
          <p:nvPr/>
        </p:nvSpPr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z="2800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FF6600"/>
                </a:solidFill>
              </a:rPr>
              <a:t> 1.Viết số thích hợp vào chỗ chấm: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38200" y="3352800"/>
            <a:ext cx="3429000" cy="1752600"/>
          </a:xfrm>
          <a:prstGeom prst="rect">
            <a:avLst/>
          </a:prstGeom>
          <a:solidFill>
            <a:srgbClr val="CCFFFF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  </a:t>
            </a:r>
            <a:r>
              <a:rPr lang="en-US" sz="2800">
                <a:solidFill>
                  <a:srgbClr val="0000FF"/>
                </a:solidFill>
              </a:rPr>
              <a:t>10g     =………dag</a:t>
            </a:r>
          </a:p>
          <a:p>
            <a:r>
              <a:rPr lang="en-US" sz="2800">
                <a:solidFill>
                  <a:srgbClr val="0000FF"/>
                </a:solidFill>
              </a:rPr>
              <a:t>4dag =………g</a:t>
            </a:r>
          </a:p>
          <a:p>
            <a:r>
              <a:rPr lang="en-US" sz="2800">
                <a:solidFill>
                  <a:srgbClr val="0000FF"/>
                </a:solidFill>
              </a:rPr>
              <a:t>   8hg    =………dag</a:t>
            </a:r>
          </a:p>
          <a:p>
            <a:r>
              <a:rPr lang="en-US" sz="2800">
                <a:solidFill>
                  <a:srgbClr val="0000FF"/>
                </a:solidFill>
              </a:rPr>
              <a:t>10dag =………hg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819400" y="3276600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667000" y="3733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667000" y="41910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895600" y="4572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4495800" y="3352800"/>
            <a:ext cx="3429000" cy="1752600"/>
          </a:xfrm>
          <a:prstGeom prst="rect">
            <a:avLst/>
          </a:prstGeom>
          <a:solidFill>
            <a:srgbClr val="CCFFFF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  </a:t>
            </a:r>
            <a:r>
              <a:rPr lang="en-US" sz="2800">
                <a:solidFill>
                  <a:srgbClr val="0000FF"/>
                </a:solidFill>
              </a:rPr>
              <a:t>3kg          =………hg</a:t>
            </a:r>
          </a:p>
          <a:p>
            <a:r>
              <a:rPr lang="en-US" sz="2800">
                <a:solidFill>
                  <a:srgbClr val="0000FF"/>
                </a:solidFill>
              </a:rPr>
              <a:t>7kg          =………g</a:t>
            </a:r>
          </a:p>
          <a:p>
            <a:r>
              <a:rPr lang="en-US" sz="2800">
                <a:solidFill>
                  <a:srgbClr val="0000FF"/>
                </a:solidFill>
              </a:rPr>
              <a:t>2kg300g  =………g</a:t>
            </a:r>
          </a:p>
          <a:p>
            <a:r>
              <a:rPr lang="en-US" sz="2800">
                <a:solidFill>
                  <a:srgbClr val="0000FF"/>
                </a:solidFill>
              </a:rPr>
              <a:t>2kg30g   =………g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858000" y="33528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477000" y="3733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7000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477000" y="41910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2300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477000" y="45720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2030</a:t>
            </a: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2590800" y="533400"/>
            <a:ext cx="4267200" cy="1676400"/>
          </a:xfrm>
          <a:prstGeom prst="irregularSeal1">
            <a:avLst/>
          </a:prstGeom>
          <a:solidFill>
            <a:srgbClr val="CC99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Luyện tập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4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4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2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0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0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allAtOnce" animBg="1"/>
      <p:bldP spid="10248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CC00CC"/>
                </a:solidFill>
              </a:rPr>
              <a:t/>
            </a:r>
            <a:br>
              <a:rPr lang="en-US" sz="3200" smtClean="0">
                <a:solidFill>
                  <a:srgbClr val="CC00CC"/>
                </a:solidFill>
              </a:rPr>
            </a:br>
            <a:r>
              <a:rPr lang="en-US" sz="3200" smtClean="0">
                <a:solidFill>
                  <a:srgbClr val="CC00CC"/>
                </a:solidFill>
              </a:rPr>
              <a:t/>
            </a:r>
            <a:br>
              <a:rPr lang="en-US" sz="3200" smtClean="0">
                <a:solidFill>
                  <a:srgbClr val="CC00CC"/>
                </a:solidFill>
              </a:rPr>
            </a:br>
            <a:endParaRPr lang="en-US" sz="4000" smtClean="0">
              <a:solidFill>
                <a:srgbClr val="FF99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229600" cy="39163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800" smtClean="0">
              <a:solidFill>
                <a:srgbClr val="FF0000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85800" y="990600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590800" y="533400"/>
            <a:ext cx="4267200" cy="1676400"/>
          </a:xfrm>
          <a:prstGeom prst="irregularSeal1">
            <a:avLst/>
          </a:prstGeom>
          <a:solidFill>
            <a:srgbClr val="CC99FF"/>
          </a:solidFill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Luyện tập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 rot="5400000">
            <a:off x="4229100" y="1562100"/>
            <a:ext cx="685800" cy="25908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CCFFCC"/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r>
              <a:rPr lang="en-US" sz="2800">
                <a:solidFill>
                  <a:srgbClr val="0000FF"/>
                </a:solidFill>
              </a:rPr>
              <a:t>Tính: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905000" y="48006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2286000" y="3352800"/>
            <a:ext cx="4572000" cy="1981200"/>
          </a:xfrm>
          <a:prstGeom prst="rect">
            <a:avLst/>
          </a:prstGeom>
          <a:solidFill>
            <a:srgbClr val="FFFF99"/>
          </a:solidFill>
          <a:ln w="28575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380g + 185g</a:t>
            </a:r>
          </a:p>
          <a:p>
            <a:r>
              <a:rPr lang="en-US" sz="2800">
                <a:solidFill>
                  <a:srgbClr val="0000FF"/>
                </a:solidFill>
              </a:rPr>
              <a:t>928dag – 274dag</a:t>
            </a:r>
          </a:p>
          <a:p>
            <a:r>
              <a:rPr lang="en-US" sz="2800">
                <a:solidFill>
                  <a:srgbClr val="0000FF"/>
                </a:solidFill>
              </a:rPr>
              <a:t>453hg x 3       </a:t>
            </a:r>
          </a:p>
          <a:p>
            <a:r>
              <a:rPr lang="en-US" sz="2800">
                <a:solidFill>
                  <a:srgbClr val="0000FF"/>
                </a:solidFill>
              </a:rPr>
              <a:t>768hg : 6       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2286000" y="3352800"/>
            <a:ext cx="4572000" cy="2133600"/>
          </a:xfrm>
          <a:prstGeom prst="rect">
            <a:avLst/>
          </a:prstGeom>
          <a:solidFill>
            <a:srgbClr val="FFFF99"/>
          </a:soli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987675" y="34290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380g + 195g</a:t>
            </a: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</a:rPr>
              <a:t>=</a:t>
            </a:r>
            <a:r>
              <a:rPr lang="en-US" sz="2800"/>
              <a:t> </a:t>
            </a:r>
            <a:r>
              <a:rPr lang="en-US" sz="2800">
                <a:solidFill>
                  <a:srgbClr val="FF0000"/>
                </a:solidFill>
              </a:rPr>
              <a:t>575g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362200" y="38862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928dag – 274dag</a:t>
            </a: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</a:rPr>
              <a:t>=</a:t>
            </a:r>
            <a:r>
              <a:rPr lang="en-US" sz="2800"/>
              <a:t> </a:t>
            </a:r>
            <a:r>
              <a:rPr lang="en-US" sz="2800">
                <a:solidFill>
                  <a:srgbClr val="FF0000"/>
                </a:solidFill>
              </a:rPr>
              <a:t>654dag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52400" y="228600"/>
            <a:ext cx="8839200" cy="64008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304800" y="381000"/>
            <a:ext cx="8534400" cy="60960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352800" y="43434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452hg x 3</a:t>
            </a: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</a:rPr>
              <a:t>=</a:t>
            </a:r>
            <a:r>
              <a:rPr lang="en-US" sz="2800"/>
              <a:t> </a:t>
            </a:r>
            <a:r>
              <a:rPr lang="en-US" sz="2800">
                <a:solidFill>
                  <a:srgbClr val="FF0000"/>
                </a:solidFill>
              </a:rPr>
              <a:t>1356hg</a:t>
            </a:r>
            <a:r>
              <a:rPr lang="en-US" sz="24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429000" y="48006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768hg : 6</a:t>
            </a:r>
            <a:r>
              <a:rPr lang="en-US" sz="2800"/>
              <a:t> </a:t>
            </a:r>
            <a:r>
              <a:rPr lang="en-US" sz="2800">
                <a:solidFill>
                  <a:srgbClr val="0000FF"/>
                </a:solidFill>
              </a:rPr>
              <a:t>=</a:t>
            </a:r>
            <a:r>
              <a:rPr lang="en-US" sz="2800"/>
              <a:t> </a:t>
            </a:r>
            <a:r>
              <a:rPr lang="en-US" sz="2800">
                <a:solidFill>
                  <a:srgbClr val="FF0000"/>
                </a:solidFill>
              </a:rPr>
              <a:t>128hg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0" grpId="1" animBg="1"/>
      <p:bldP spid="11272" grpId="0" animBg="1"/>
      <p:bldP spid="11272" grpId="1" animBg="1"/>
      <p:bldP spid="11273" grpId="0" animBg="1"/>
      <p:bldP spid="11274" grpId="0"/>
      <p:bldP spid="11275" grpId="0"/>
      <p:bldP spid="11278" grpId="0"/>
      <p:bldP spid="1127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563</Words>
  <Application>Microsoft Office PowerPoint</Application>
  <PresentationFormat>On-screen Show (4:3)</PresentationFormat>
  <Paragraphs>163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Slide 1</vt:lpstr>
      <vt:lpstr>Slide 2</vt:lpstr>
      <vt:lpstr> Toán</vt:lpstr>
      <vt:lpstr> Toán</vt:lpstr>
      <vt:lpstr>Slide 5</vt:lpstr>
      <vt:lpstr>Slide 6</vt:lpstr>
      <vt:lpstr>Slide 7</vt:lpstr>
      <vt:lpstr>Slide 8</vt:lpstr>
      <vt:lpstr>  </vt:lpstr>
      <vt:lpstr>Slide 10</vt:lpstr>
      <vt:lpstr>Luyện tập</vt:lpstr>
      <vt:lpstr>Slide 12</vt:lpstr>
      <vt:lpstr>Slide 13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GD-ĐT Núi Thành Trường TH Đỗ Thế Chấp</dc:title>
  <dc:creator> </dc:creator>
  <cp:lastModifiedBy>CSTeam</cp:lastModifiedBy>
  <cp:revision>6</cp:revision>
  <dcterms:created xsi:type="dcterms:W3CDTF">2008-11-28T01:15:40Z</dcterms:created>
  <dcterms:modified xsi:type="dcterms:W3CDTF">2016-06-30T02:10:33Z</dcterms:modified>
</cp:coreProperties>
</file>